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Average"/>
      <p:regular r:id="rId76"/>
    </p:embeddedFont>
    <p:embeddedFont>
      <p:font typeface="Oswald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Oswald-regular.fntdata"/><Relationship Id="rId32" Type="http://schemas.openxmlformats.org/officeDocument/2006/relationships/slide" Target="slides/slide27.xml"/><Relationship Id="rId76" Type="http://schemas.openxmlformats.org/officeDocument/2006/relationships/font" Target="fonts/Average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swald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intro-to-probabilistic-programming-b47c4e926ec5" TargetMode="External"/><Relationship Id="rId3" Type="http://schemas.openxmlformats.org/officeDocument/2006/relationships/hyperlink" Target="https://www.tensorflow.org/probability" TargetMode="External"/><Relationship Id="rId4" Type="http://schemas.openxmlformats.org/officeDocument/2006/relationships/hyperlink" Target="https://www.researchgate.net/figure/Deterministic-approach-vs-probabilistic-approach-in-the-design-decision-making-comparing_fig5_282774927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ojector.tensorflow.org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ojector.tensorflow.org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308.10874.pd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20/06/4-ways-split-decision-tre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till.pub/2017/aia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dpi.com/1999-5903/15/7/239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4,2&amp;seed=0.12480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sail.github.io/post/cnn_human_visual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damharley.com/nn_vis/cnn/3d.html" TargetMode="External"/><Relationship Id="rId3" Type="http://schemas.openxmlformats.org/officeDocument/2006/relationships/hyperlink" Target="https://keras.io/examples/vision/mnist_convnet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2305.18654" TargetMode="External"/><Relationship Id="rId3" Type="http://schemas.openxmlformats.org/officeDocument/2006/relationships/hyperlink" Target="https://www.youtube.com/watch?v=I_JrRMqL8zk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z4OMemCcA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z4OMemCcA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z4OMemCcA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z4OMemCcA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aisummer.com/self-attention/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aisummer.com/self-attention/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z4OMemCcA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Sw8HV0eHo8" TargetMode="External"/><Relationship Id="rId3" Type="http://schemas.openxmlformats.org/officeDocument/2006/relationships/hyperlink" Target="https://arxiv.org/pdf/1906.04341.pdf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jessevig/bertviz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lmepFoddjgQ&amp;t=180s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Gu7ivuy1Ag&amp;t=1847s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amansinghalml_33304/temperature-llms-b41d7587051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index.stanford.edu/report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tform.openai.com/playground?mode=complete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amansinghalml_33304/temperature-llms-b41d75870510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rxiv-vanity.com/papers/2208.11523/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tform.openai.com/docs/guides/gpt/managing-tokens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tform.openai.com/docs/api-reference/completions/create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unity.openai.com/t/logprob-value-is-unbounded-i-used-sigmoid-converting-api-logarithm-to-probabilities/455315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.ai/hom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tform.openai.com/playground?mode=complete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e53122bbc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e53122bb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https://towardsdatascience.com/intro-to-probabilistic-programming-b47c4e926ec5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https://www.tensorflow.org/probability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https://www.researchgate.net/figure/Deterministic-approach-vs-probabilistic-approach-in-the-design-decision-making-comparing_fig5_282774927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e53122bbc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e53122bb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https://seeing-theory.brown.edu/bayesian-inference/index.html#section1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e53122bb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e53122bb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https://distill.pub/2020/growing-ca/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e53122bb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e53122bb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https://www.youtube.com/watch?v=rAZavOcEnLg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66fcbc0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66fcbc0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53122bb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53122b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e53122bb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e53122bb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https://projector.tensorflow.org/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the Arbitrary: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53122bb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e53122bb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https://projector.tensorflow.org/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the Arbitrary: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e53122b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e53122b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https://arxiv.org/pdf/2308.10874.pdf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e53122bbc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e53122bbc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e53122bb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e53122bb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66fcbc0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66fcbc0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e53122bb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e53122bb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53122bb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e53122bb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https://www.analyticsvidhya.com/blog/2020/06/4-ways-split-decision-tree/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e53122bb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e53122bb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e53122bb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e53122bb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63f9ffc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63f9ffc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e53122bb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e53122bb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e53122bb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e53122bb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e53122bb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e53122bb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https://distill.pub/2017/aia/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e53122bbc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e53122bb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e53122b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e53122b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e53122bbc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e53122bbc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e53122bb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e53122bb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53122bb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e53122bb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https://www.mdpi.com/1999-5903/15/7/239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e53122bb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e53122bb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e53122bb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e53122bb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e53122bb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e53122bb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https://playground.tensorflow.org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e53122bb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e53122bb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https://msail.github.io/post/cnn_human_visual/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53122bb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e53122bb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https://adamharley.com/nn_vis/cnn/3d.html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https://keras.io/examples/vision/mnist_convnet/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e53122bb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e53122bb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https://arxiv.org/abs/2305.18654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https://www.youtube.com/watch?v=I_JrRMqL8zk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e53122bb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e53122bb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e53122bb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e53122bb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e53122b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e53122b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e53122bb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e53122bb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e53122bb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e53122bb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53122bb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53122bb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e53122bb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e53122bb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e53122bb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e53122bb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e53122bb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e53122bb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https://www.youtube.com/watch?v=bCz4OMemCcA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e53122bbc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e53122bbc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e53122bb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e53122bb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https://www.youtube.com/watch?v=bCz4OMemCcA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e53122b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e53122b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https://www.youtube.com/watch?v=bCz4OMemCcA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53122b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e53122b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e53122bb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e53122bb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https://www.youtube.com/watch?v=bCz4OMemCcA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e53122b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e53122b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https://theaisummer.com/self-attention/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63f9ffc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63f9ffc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https://theaisummer.com/self-attention/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63f9ffc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963f9ffc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https://www.youtube.com/watch?v=bCz4OMemCcA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61e8376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61e8376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https://www.youtube.com/watch?v=MSw8HV0eHo8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https://arxiv.org/pdf/1906.04341.pdf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e53122b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e53122b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https://github.com/jessevig/bertviz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e53122bbc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e53122bbc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https://www.youtube.com/watch?v=lmepFoddjgQ&amp;t=180s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e53122bb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e53122bb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https://www.youtube.com/watch?v=lmepFoddjgQ&amp;t=180s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e53122bb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e53122bb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https://www.youtube.com/watch?v=IGu7ivuy1Ag&amp;t=1847s</a:t>
            </a:r>
            <a:r>
              <a:rPr lang="en"/>
              <a:t> How a Transformer works at inference vs training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e53122bb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e53122bb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Temperature — LLMs. In the context of a language model, the… | by Amansinghalml | Medium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e53122bbc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e53122bbc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https://aiindex.stanford.edu/report/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e53122bb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e53122bb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https://platform.openai.com/playground?mode=complete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e53122bbc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e53122bb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Temperature — LLMs. In the context of a language model, the… | by Amansinghalml | Medium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e53122bb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e53122bb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Diverse Title Generation for Stack Overflow Posts with Multiple Sampling Enhanced Transformer – arXiv Vanity (arxiv-vanity.com)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e53122bb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e53122bb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https://huggingface.co/blog/how-to-generate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e53122bb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e53122bb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GPT - OpenAI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e53122bbc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e53122bb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API Reference - OpenAI API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e53122bb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e53122bb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Logprob value is unbounded, i used sigmoid (converting API logarithm to probabilities) - API - OpenAI Developer Forum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e53122bb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e53122bb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e53122bb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e53122bb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e53122bbc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e53122bbc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https://pi.ai/home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e53122bbc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e53122bb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https://platform.openai.com/playground?mode=complete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e53122bb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e53122bb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e53122b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e53122b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e53122bb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e53122bb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eeing-theory.brown.edu/bayesian-inference/index.html#section1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istill.pub/2020/growing-ca/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rAZavOcEnLg" TargetMode="Externa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8GY3sO47YYo" TargetMode="External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jector.tensorflow.org/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2308.10874.pdf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istill.pub/2017/aia/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4,2&amp;seed=0.12480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damharley.com/nn_vis/cnn/3d.html" TargetMode="External"/><Relationship Id="rId4" Type="http://schemas.openxmlformats.org/officeDocument/2006/relationships/image" Target="../media/image55.png"/><Relationship Id="rId5" Type="http://schemas.openxmlformats.org/officeDocument/2006/relationships/hyperlink" Target="https://keras.io/examples/vision/mnist_convnet/" TargetMode="External"/><Relationship Id="rId6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hyperlink" Target="https://magazine.sebastianraschka.com/p/finetuning-llms-with-adapters" TargetMode="External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olab.research.google.com/drive/1hXIQ77A4TYS4y3UthWF-Ci7V7vVUoxmQ?usp=sharing" TargetMode="External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youtu.be/lmepFoddjgQ?t=180" TargetMode="External"/><Relationship Id="rId4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platform.openai.com/playground?mode=complete" TargetMode="External"/><Relationship Id="rId4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platform.openai.com/docs/guides/gpt/managing-tokens" TargetMode="External"/><Relationship Id="rId4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community.openai.com/t/logprob-value-is-unbounded-i-used-sigmoid-converting-api-logarithm-to-probabilities/455315" TargetMode="External"/><Relationship Id="rId4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pi.ai/home" TargetMode="External"/><Relationship Id="rId4" Type="http://schemas.openxmlformats.org/officeDocument/2006/relationships/image" Target="../media/image66.png"/><Relationship Id="rId5" Type="http://schemas.openxmlformats.org/officeDocument/2006/relationships/hyperlink" Target="https://pi.ai/hom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latform.openai.com/playground?mode=complete" TargetMode="External"/><Relationship Id="rId4" Type="http://schemas.openxmlformats.org/officeDocument/2006/relationships/image" Target="../media/image3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1331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Theory, Practice 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LLMs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301325"/>
            <a:ext cx="8097300" cy="14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Jon Chun</a:t>
            </a:r>
            <a:endParaRPr sz="17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Kenyon College</a:t>
            </a:r>
            <a:endParaRPr sz="17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</a:t>
            </a:r>
            <a:r>
              <a:rPr lang="en" sz="1700"/>
              <a:t>onachun.com</a:t>
            </a:r>
            <a:endParaRPr sz="17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@jonchun2000</a:t>
            </a:r>
            <a:endParaRPr sz="1700"/>
          </a:p>
        </p:txBody>
      </p:sp>
      <p:sp>
        <p:nvSpPr>
          <p:cNvPr id="61" name="Google Shape;61;p13"/>
          <p:cNvSpPr txBox="1"/>
          <p:nvPr/>
        </p:nvSpPr>
        <p:spPr>
          <a:xfrm>
            <a:off x="772025" y="1820475"/>
            <a:ext cx="74241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Denison University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Computer Science and Math Departments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 Nov 2023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Thinking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 to Probabilistic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 Value to Distributions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Implicit to Explicit Approximations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37975"/>
            <a:ext cx="3396162" cy="2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82" y="2537983"/>
            <a:ext cx="4827318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Sampling &amp; Types</a:t>
            </a:r>
            <a:endParaRPr/>
          </a:p>
        </p:txBody>
      </p:sp>
      <p:pic>
        <p:nvPicPr>
          <p:cNvPr id="123" name="Google Shape;12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7" y="1607475"/>
            <a:ext cx="4079243" cy="2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550" y="1607475"/>
            <a:ext cx="4310397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49" y="1367750"/>
            <a:ext cx="6062499" cy="34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Information: Data is Code is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&gt; Modality: MONAIC vs TensorFlow</a:t>
            </a:r>
            <a:endParaRPr/>
          </a:p>
        </p:txBody>
      </p:sp>
      <p:pic>
        <p:nvPicPr>
          <p:cNvPr descr="Introducing Bill Phillips' amazing hydro-mechanical economic computer. A live demonstration of the only working MONIAC in the Southern Hemisphere. This is located in the Reserve Bank Museum &amp; Education Centre, Wellington, New Zealand.&#10;Directions to the Museum: http://www.rbnzmuseum.govt.nz/visitus/FindUs.aspx&#10;&#10;To try a virtual MONIAC, visit http://www.rbnzmuseum.govt.nz/activities/moniac/introduction.aspx&#10;&#10;For directions and Museum hours see http://www.rbnzmuseum.govt.nz/visitus/FindUs.aspx" id="136" name="Google Shape;136;p25" title="Making Money Flow: The MONIA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700" y="1068950"/>
            <a:ext cx="6854600" cy="3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 Representation &lt;&lt;&lt;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Plato’s Cave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124" y="306413"/>
            <a:ext cx="5011200" cy="453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900" y="2843575"/>
            <a:ext cx="2658000" cy="1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Revealing Latent Semantic Structure in Language</a:t>
            </a:r>
            <a:endParaRPr/>
          </a:p>
        </p:txBody>
      </p:sp>
      <p:pic>
        <p:nvPicPr>
          <p:cNvPr id="154" name="Google Shape;15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850" y="1169950"/>
            <a:ext cx="712420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Semantically Meaningful Dimensions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13" y="1330450"/>
            <a:ext cx="8636774" cy="32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&lt; [Semantic] &lt; Manifolds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 Up-sampling Embeddings (Viz)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 Down-sampling Dimensionality Reduction/Projection (3D to 2D, pros/cons)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 Change of Basis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4. Structure: None, Algebraic, and Geometric/Topological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Feature Engineering &amp; Semantic Algebra (Viz)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Coverage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OOV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Sample Efficiency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Dimensionality (sparsity/curse of dimensionality, overfitting, stability, interpretability,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Cognition as 1. goal-oriented transformations of in latent space and/or 2. </a:t>
            </a:r>
            <a:r>
              <a:rPr lang="en"/>
              <a:t>directed movement within</a:t>
            </a:r>
            <a:endParaRPr/>
          </a:p>
        </p:txBody>
      </p:sp>
      <p:pic>
        <p:nvPicPr>
          <p:cNvPr id="167" name="Google Shape;167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000" y="4500394"/>
            <a:ext cx="4408010" cy="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227700"/>
            <a:ext cx="8520600" cy="4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Teaching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First human-centered AI curriculum (2016)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300+ Mentored student research at digital.kenyon.edu/dh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Interdisciplinary</a:t>
            </a:r>
            <a:r>
              <a:rPr lang="en"/>
              <a:t> Research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APQ: Novel Jailbreak Ethical Reasoning Benchmarks of 12 Leading LLM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IJDH: Novel GreyBox Ensemble eXplainable AI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Spring Nature IJHAC:  AI Challenges and Interdisciplinary Curriculum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(current): LLM Affective AI, Synthetic Data, Small 7B-13B Open LLMs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Presentations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Limits of Cognition (Theoretical CS)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Medical Applications of AI (FDA association)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Manufacturing Engineering/Physics Simulation (Synthetic </a:t>
            </a:r>
            <a:r>
              <a:rPr lang="en"/>
              <a:t>Time Series</a:t>
            </a:r>
            <a:r>
              <a:rPr lang="en"/>
              <a:t>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Higher Ed (Interdisciplinary AI)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Consulting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Finance (VC, Private Equity, Industry)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Startup Consultant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Industry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Silicon Valley Startups to Fortune 500 Director of Development (Sale Engineer to Patents)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Computer Security, FinTech, MedTech, InsurTech, Semiconductors: US, Asian and Latin America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Paper/Book Reviews, Grants, Non-Profit, jonachun.com and Tweets @jonchun2000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 Transformations &lt;&lt;&lt;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(GOFAI Linear Decision Boundaries)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1257875"/>
            <a:ext cx="8478250" cy="3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Function: Min(Entropy) in Children Nodes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922" y="1447750"/>
            <a:ext cx="5460200" cy="28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75" y="1447750"/>
            <a:ext cx="3302321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(Transform to enable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separation)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0" l="0" r="46276" t="0"/>
          <a:stretch/>
        </p:blipFill>
        <p:spPr>
          <a:xfrm>
            <a:off x="3757900" y="728663"/>
            <a:ext cx="4236876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Dimension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-1059" l="55579" r="0" t="1060"/>
          <a:stretch/>
        </p:blipFill>
        <p:spPr>
          <a:xfrm>
            <a:off x="4114900" y="819175"/>
            <a:ext cx="35032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1817850" y="5014750"/>
            <a:ext cx="71997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Inferring Semantic Spaces</a:t>
            </a:r>
            <a:endParaRPr sz="1800"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15487" l="0" r="0" t="19602"/>
          <a:stretch/>
        </p:blipFill>
        <p:spPr>
          <a:xfrm>
            <a:off x="0" y="0"/>
            <a:ext cx="9143998" cy="42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4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3 Transformations to Meaningful Semantic Spaces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in Semantic Space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225" name="Google Shape;22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200" y="661263"/>
            <a:ext cx="58827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75" y="0"/>
            <a:ext cx="58224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Transformers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Inference vs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Space of Models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Encoded with Language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“Sherlock saw the man with binoculars.”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(1-5% Aphantasia)</a:t>
            </a:r>
            <a:endParaRPr sz="15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75" y="188875"/>
            <a:ext cx="4081650" cy="2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 rotWithShape="1">
          <a:blip r:embed="rId4">
            <a:alphaModFix/>
          </a:blip>
          <a:srcRect b="44391" l="0" r="0" t="0"/>
          <a:stretch/>
        </p:blipFill>
        <p:spPr>
          <a:xfrm>
            <a:off x="4879375" y="2881175"/>
            <a:ext cx="4081649" cy="2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Constructed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(Examples?)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Semiotics to Linguistics to NLP</a:t>
            </a:r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400" y="1159900"/>
            <a:ext cx="674018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101900"/>
            <a:ext cx="63682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Function Approximator</a:t>
            </a:r>
            <a:endParaRPr/>
          </a:p>
        </p:txBody>
      </p:sp>
      <p:pic>
        <p:nvPicPr>
          <p:cNvPr id="265" name="Google Shape;265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600" y="1159900"/>
            <a:ext cx="73338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Architecture for Spatial Feature Detection (CNN)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475" y="2068012"/>
            <a:ext cx="4652824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8"/>
          <p:cNvPicPr preferRelativeResize="0"/>
          <p:nvPr/>
        </p:nvPicPr>
        <p:blipFill rotWithShape="1">
          <a:blip r:embed="rId4">
            <a:alphaModFix/>
          </a:blip>
          <a:srcRect b="0" l="0" r="0" t="16387"/>
          <a:stretch/>
        </p:blipFill>
        <p:spPr>
          <a:xfrm>
            <a:off x="93000" y="1805550"/>
            <a:ext cx="3857801" cy="22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Spatial Processing</a:t>
            </a:r>
            <a:endParaRPr/>
          </a:p>
        </p:txBody>
      </p:sp>
      <p:pic>
        <p:nvPicPr>
          <p:cNvPr id="278" name="Google Shape;278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47" y="1518475"/>
            <a:ext cx="4853199" cy="2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46" y="1822900"/>
            <a:ext cx="3838154" cy="23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Information into LLMs</a:t>
            </a:r>
            <a:endParaRPr/>
          </a:p>
        </p:txBody>
      </p:sp>
      <p:sp>
        <p:nvSpPr>
          <p:cNvPr id="285" name="Google Shape;28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Pre-Training: autoregressive next word prediction (Language)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Fine-Tuning: instruct patterns (Skills/Behaviors)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Prompting: n-shot In-Context Learning (ICL)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(RAG, DB/KB, etc)</a:t>
            </a:r>
            <a:endParaRPr/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48" y="2672950"/>
            <a:ext cx="3843468" cy="23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25" y="2672962"/>
            <a:ext cx="4445448" cy="23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LLM: Reasoning</a:t>
            </a:r>
            <a:endParaRPr/>
          </a:p>
        </p:txBody>
      </p:sp>
      <p:sp>
        <p:nvSpPr>
          <p:cNvPr id="298" name="Google Shape;29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 Strategies: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Collaborative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 Use/Making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Embodied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Autonomous</a:t>
            </a:r>
            <a:endParaRPr/>
          </a:p>
        </p:txBody>
      </p:sp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75" y="804999"/>
            <a:ext cx="5014125" cy="35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950" y="3128325"/>
            <a:ext cx="219075" cy="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Architecture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Architecture for Temporal Feature Detection (RNN)</a:t>
            </a:r>
            <a:endParaRPr/>
          </a:p>
        </p:txBody>
      </p:sp>
      <p:pic>
        <p:nvPicPr>
          <p:cNvPr id="311" name="Google Shape;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071" y="1535626"/>
            <a:ext cx="6184449" cy="2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4"/>
          <p:cNvPicPr preferRelativeResize="0"/>
          <p:nvPr/>
        </p:nvPicPr>
        <p:blipFill rotWithShape="1">
          <a:blip r:embed="rId4">
            <a:alphaModFix/>
          </a:blip>
          <a:srcRect b="0" l="0" r="59873" t="0"/>
          <a:stretch/>
        </p:blipFill>
        <p:spPr>
          <a:xfrm>
            <a:off x="92225" y="2252525"/>
            <a:ext cx="2628975" cy="19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Spatial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Temporal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in 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Modality</a:t>
            </a:r>
            <a:endParaRPr/>
          </a:p>
        </p:txBody>
      </p:sp>
      <p:pic>
        <p:nvPicPr>
          <p:cNvPr id="318" name="Google Shape;3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25" y="647775"/>
            <a:ext cx="6147776" cy="40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Hyperparameters: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Vocabulary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(~30k-50k)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Context Window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(2k to +100k)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hx Heads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Nx Encoders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Nx Decoders</a:t>
            </a:r>
            <a:endParaRPr sz="2200"/>
          </a:p>
        </p:txBody>
      </p:sp>
      <p:pic>
        <p:nvPicPr>
          <p:cNvPr id="324" name="Google Shape;324;p56"/>
          <p:cNvPicPr preferRelativeResize="0"/>
          <p:nvPr/>
        </p:nvPicPr>
        <p:blipFill rotWithShape="1">
          <a:blip r:embed="rId3">
            <a:alphaModFix/>
          </a:blip>
          <a:srcRect b="5891" l="0" r="0" t="0"/>
          <a:stretch/>
        </p:blipFill>
        <p:spPr>
          <a:xfrm>
            <a:off x="3449059" y="0"/>
            <a:ext cx="47242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Variants</a:t>
            </a:r>
            <a:endParaRPr/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796" y="222513"/>
            <a:ext cx="6256504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Embeddings + Positional Encoding</a:t>
            </a:r>
            <a:endParaRPr/>
          </a:p>
        </p:txBody>
      </p:sp>
      <p:pic>
        <p:nvPicPr>
          <p:cNvPr id="336" name="Google Shape;3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63" y="1131125"/>
            <a:ext cx="770227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342" name="Google Shape;3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582"/>
            <a:ext cx="9144000" cy="473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348" name="Google Shape;3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88" y="0"/>
            <a:ext cx="9161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38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Different?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5483" l="0" r="0" t="9366"/>
          <a:stretch/>
        </p:blipFill>
        <p:spPr>
          <a:xfrm>
            <a:off x="2330250" y="875663"/>
            <a:ext cx="6768425" cy="38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0" y="2058850"/>
            <a:ext cx="1759073" cy="263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360" name="Google Shape;3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7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27" y="0"/>
            <a:ext cx="46393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00" y="0"/>
            <a:ext cx="5878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pic>
        <p:nvPicPr>
          <p:cNvPr id="381" name="Google Shape;381;p66"/>
          <p:cNvPicPr preferRelativeResize="0"/>
          <p:nvPr/>
        </p:nvPicPr>
        <p:blipFill rotWithShape="1">
          <a:blip r:embed="rId3">
            <a:alphaModFix/>
          </a:blip>
          <a:srcRect b="0" l="56672" r="0" t="16819"/>
          <a:stretch/>
        </p:blipFill>
        <p:spPr>
          <a:xfrm>
            <a:off x="4802750" y="432025"/>
            <a:ext cx="3961799" cy="42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99" y="0"/>
            <a:ext cx="39618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BERTViz Attention Heads</a:t>
            </a:r>
            <a:endParaRPr/>
          </a:p>
        </p:txBody>
      </p:sp>
      <p:pic>
        <p:nvPicPr>
          <p:cNvPr id="388" name="Google Shape;388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450" y="1366925"/>
            <a:ext cx="6201100" cy="35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 of Semantic Spaces</a:t>
            </a:r>
            <a:endParaRPr/>
          </a:p>
        </p:txBody>
      </p:sp>
      <p:pic>
        <p:nvPicPr>
          <p:cNvPr id="394" name="Google Shape;3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0"/>
            <a:ext cx="9144002" cy="386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(Q x K) x V Matrix Cosine </a:t>
            </a:r>
            <a:r>
              <a:rPr lang="en"/>
              <a:t>Similarities</a:t>
            </a:r>
            <a:endParaRPr/>
          </a:p>
        </p:txBody>
      </p:sp>
      <p:pic>
        <p:nvPicPr>
          <p:cNvPr id="400" name="Google Shape;400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638" y="1088150"/>
            <a:ext cx="69927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Inference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Token Probabilities</a:t>
            </a:r>
            <a:endParaRPr/>
          </a:p>
        </p:txBody>
      </p:sp>
      <p:pic>
        <p:nvPicPr>
          <p:cNvPr id="411" name="Google Shape;4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400" y="1088175"/>
            <a:ext cx="67314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AGI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5" y="1666650"/>
            <a:ext cx="4658749" cy="24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200" y="492825"/>
            <a:ext cx="3877677" cy="4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00" y="0"/>
            <a:ext cx="80995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3"/>
          <p:cNvPicPr preferRelativeResize="0"/>
          <p:nvPr/>
        </p:nvPicPr>
        <p:blipFill rotWithShape="1">
          <a:blip r:embed="rId3">
            <a:alphaModFix/>
          </a:blip>
          <a:srcRect b="0" l="0" r="47520" t="0"/>
          <a:stretch/>
        </p:blipFill>
        <p:spPr>
          <a:xfrm>
            <a:off x="4141175" y="149000"/>
            <a:ext cx="4528075" cy="48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Hyperparameters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800" y="445025"/>
            <a:ext cx="5360800" cy="44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Temp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MCMC Sampling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</a:t>
            </a:r>
            <a:endParaRPr/>
          </a:p>
        </p:txBody>
      </p:sp>
      <p:pic>
        <p:nvPicPr>
          <p:cNvPr id="434" name="Google Shape;4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3148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786" y="1637850"/>
            <a:ext cx="4055315" cy="288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423" y="0"/>
            <a:ext cx="62651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82" y="0"/>
            <a:ext cx="74094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993" y="0"/>
            <a:ext cx="6908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456" name="Google Shape;45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N-shot In Context Learning (ICL)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 of Thought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 of Thought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467" name="Google Shape;46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LMM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Automated Agents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XAI &amp; FATE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Small Open LLM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Affective AI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Theoretical Basis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8" name="Google Shape;468;p8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655" y="1743851"/>
            <a:ext cx="4263975" cy="22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81"/>
          <p:cNvSpPr txBox="1"/>
          <p:nvPr>
            <p:ph type="title"/>
          </p:nvPr>
        </p:nvSpPr>
        <p:spPr>
          <a:xfrm>
            <a:off x="4572000" y="951825"/>
            <a:ext cx="42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Best Friend: </a:t>
            </a:r>
            <a:r>
              <a:rPr lang="en" u="sng">
                <a:solidFill>
                  <a:schemeClr val="hlink"/>
                </a:solidFill>
                <a:hlinkClick r:id="rId5"/>
              </a:rPr>
              <a:t>pi.ai</a:t>
            </a:r>
            <a:r>
              <a:rPr lang="en"/>
              <a:t> Chatbot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50" y="0"/>
            <a:ext cx="80995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 Information &lt;&lt;&lt;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(mass or energy)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 of uncertainty/disorder (no time, isolation, events-messages)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Compression ~ Intelligence (id patterns, efficient representations, feature extraction, prediction, generalization)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5" y="2691073"/>
            <a:ext cx="3709624" cy="21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857" y="2691075"/>
            <a:ext cx="4592718" cy="21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